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7"/>
    <p:sldId id="257" r:id="rId38"/>
    <p:sldId id="258" r:id="rId39"/>
    <p:sldId id="259" r:id="rId40"/>
    <p:sldId id="260" r:id="rId41"/>
    <p:sldId id="261" r:id="rId4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Garet" charset="1" panose="00000000000000000000"/>
      <p:regular r:id="rId10"/>
    </p:embeddedFont>
    <p:embeddedFont>
      <p:font typeface="Garet Bold" charset="1" panose="00000000000000000000"/>
      <p:regular r:id="rId11"/>
    </p:embeddedFont>
    <p:embeddedFont>
      <p:font typeface="Garet Italics" charset="1" panose="00000000000000000000"/>
      <p:regular r:id="rId12"/>
    </p:embeddedFont>
    <p:embeddedFont>
      <p:font typeface="Garet Bold Italics" charset="1" panose="00000000000000000000"/>
      <p:regular r:id="rId13"/>
    </p:embeddedFont>
    <p:embeddedFont>
      <p:font typeface="Garet Light" charset="1" panose="00000000000000000000"/>
      <p:regular r:id="rId14"/>
    </p:embeddedFont>
    <p:embeddedFont>
      <p:font typeface="Garet Ultra-Bold" charset="1" panose="00000000000000000000"/>
      <p:regular r:id="rId15"/>
    </p:embeddedFont>
    <p:embeddedFont>
      <p:font typeface="Garet Ultra-Bold Italics" charset="1" panose="00000000000000000000"/>
      <p:regular r:id="rId16"/>
    </p:embeddedFont>
    <p:embeddedFont>
      <p:font typeface="Garet Heavy" charset="1" panose="00000000000000000000"/>
      <p:regular r:id="rId17"/>
    </p:embeddedFont>
    <p:embeddedFont>
      <p:font typeface="Garet Heavy Italics" charset="1" panose="00000000000000000000"/>
      <p:regular r:id="rId18"/>
    </p:embeddedFont>
    <p:embeddedFont>
      <p:font typeface="Fira Sans" charset="1" panose="020B0503050000020004"/>
      <p:regular r:id="rId19"/>
    </p:embeddedFont>
    <p:embeddedFont>
      <p:font typeface="Fira Sans Bold" charset="1" panose="020B0803050000020004"/>
      <p:regular r:id="rId20"/>
    </p:embeddedFont>
    <p:embeddedFont>
      <p:font typeface="Fira Sans Italics" charset="1" panose="020B0503050000020004"/>
      <p:regular r:id="rId21"/>
    </p:embeddedFont>
    <p:embeddedFont>
      <p:font typeface="Fira Sans Bold Italics" charset="1" panose="020B0803050000020004"/>
      <p:regular r:id="rId22"/>
    </p:embeddedFont>
    <p:embeddedFont>
      <p:font typeface="Fira Sans Thin" charset="1" panose="020B0303050000020004"/>
      <p:regular r:id="rId23"/>
    </p:embeddedFont>
    <p:embeddedFont>
      <p:font typeface="Fira Sans Thin Italics" charset="1" panose="020B0303050000020004"/>
      <p:regular r:id="rId24"/>
    </p:embeddedFont>
    <p:embeddedFont>
      <p:font typeface="Fira Sans Extra-Light" charset="1" panose="020B0403050000020004"/>
      <p:regular r:id="rId25"/>
    </p:embeddedFont>
    <p:embeddedFont>
      <p:font typeface="Fira Sans Extra-Light Italics" charset="1" panose="020B0403050000020004"/>
      <p:regular r:id="rId26"/>
    </p:embeddedFont>
    <p:embeddedFont>
      <p:font typeface="Fira Sans Light" charset="1" panose="020B0403050000020004"/>
      <p:regular r:id="rId27"/>
    </p:embeddedFont>
    <p:embeddedFont>
      <p:font typeface="Fira Sans Light Italics" charset="1" panose="020B0403050000020004"/>
      <p:regular r:id="rId28"/>
    </p:embeddedFont>
    <p:embeddedFont>
      <p:font typeface="Fira Sans Medium" charset="1" panose="020B0603050000020004"/>
      <p:regular r:id="rId29"/>
    </p:embeddedFont>
    <p:embeddedFont>
      <p:font typeface="Fira Sans Medium Italics" charset="1" panose="020B0603050000020004"/>
      <p:regular r:id="rId30"/>
    </p:embeddedFont>
    <p:embeddedFont>
      <p:font typeface="Fira Sans Semi-Bold" charset="1" panose="020B0603050000020004"/>
      <p:regular r:id="rId31"/>
    </p:embeddedFont>
    <p:embeddedFont>
      <p:font typeface="Fira Sans Semi-Bold Italics" charset="1" panose="020B0703050000020004"/>
      <p:regular r:id="rId32"/>
    </p:embeddedFont>
    <p:embeddedFont>
      <p:font typeface="Fira Sans Ultra-Bold" charset="1" panose="020B0903050000020004"/>
      <p:regular r:id="rId33"/>
    </p:embeddedFont>
    <p:embeddedFont>
      <p:font typeface="Fira Sans Ultra-Bold Italics" charset="1" panose="020B0903050000020004"/>
      <p:regular r:id="rId34"/>
    </p:embeddedFont>
    <p:embeddedFont>
      <p:font typeface="Fira Sans Heavy" charset="1" panose="020B0A03050000020004"/>
      <p:regular r:id="rId35"/>
    </p:embeddedFont>
    <p:embeddedFont>
      <p:font typeface="Fira Sans Heavy Italics" charset="1" panose="020B0A03050000020004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slides/slide1.xml" Type="http://schemas.openxmlformats.org/officeDocument/2006/relationships/slide"/><Relationship Id="rId38" Target="slides/slide2.xml" Type="http://schemas.openxmlformats.org/officeDocument/2006/relationships/slide"/><Relationship Id="rId39" Target="slides/slide3.xml" Type="http://schemas.openxmlformats.org/officeDocument/2006/relationships/slide"/><Relationship Id="rId4" Target="theme/theme1.xml" Type="http://schemas.openxmlformats.org/officeDocument/2006/relationships/theme"/><Relationship Id="rId40" Target="slides/slide4.xml" Type="http://schemas.openxmlformats.org/officeDocument/2006/relationships/slide"/><Relationship Id="rId41" Target="slides/slide5.xml" Type="http://schemas.openxmlformats.org/officeDocument/2006/relationships/slide"/><Relationship Id="rId42" Target="slides/slide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jpeg>
</file>

<file path=ppt/media/image4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4E00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9455D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9F53E5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9455D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629818" y="373605"/>
            <a:ext cx="1986781" cy="2027054"/>
          </a:xfrm>
          <a:custGeom>
            <a:avLst/>
            <a:gdLst/>
            <a:ahLst/>
            <a:cxnLst/>
            <a:rect r="r" b="b" t="t" l="l"/>
            <a:pathLst>
              <a:path h="2027054" w="1986781">
                <a:moveTo>
                  <a:pt x="0" y="0"/>
                </a:moveTo>
                <a:lnTo>
                  <a:pt x="1986781" y="0"/>
                </a:lnTo>
                <a:lnTo>
                  <a:pt x="1986781" y="2027054"/>
                </a:lnTo>
                <a:lnTo>
                  <a:pt x="0" y="20270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29818" y="8671283"/>
            <a:ext cx="3157194" cy="1031863"/>
          </a:xfrm>
          <a:custGeom>
            <a:avLst/>
            <a:gdLst/>
            <a:ahLst/>
            <a:cxnLst/>
            <a:rect r="r" b="b" t="t" l="l"/>
            <a:pathLst>
              <a:path h="1031863" w="3157194">
                <a:moveTo>
                  <a:pt x="0" y="0"/>
                </a:moveTo>
                <a:lnTo>
                  <a:pt x="3157194" y="0"/>
                </a:lnTo>
                <a:lnTo>
                  <a:pt x="3157194" y="1031863"/>
                </a:lnTo>
                <a:lnTo>
                  <a:pt x="0" y="10318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0" y="4224002"/>
            <a:ext cx="12613187" cy="6041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70"/>
              </a:lnSpc>
            </a:pPr>
            <a:r>
              <a:rPr lang="en-US" sz="6641" spc="-66">
                <a:solidFill>
                  <a:srgbClr val="000000"/>
                </a:solidFill>
                <a:latin typeface="Fira Sans Medium"/>
              </a:rPr>
              <a:t>Facial Image Analysis for Early Autism Detection in Children</a:t>
            </a:r>
          </a:p>
          <a:p>
            <a:pPr algn="ctr">
              <a:lnSpc>
                <a:spcPts val="7970"/>
              </a:lnSpc>
            </a:pPr>
          </a:p>
          <a:p>
            <a:pPr algn="ctr">
              <a:lnSpc>
                <a:spcPts val="7970"/>
              </a:lnSpc>
            </a:pPr>
          </a:p>
          <a:p>
            <a:pPr algn="ctr">
              <a:lnSpc>
                <a:spcPts val="7970"/>
              </a:lnSpc>
            </a:pPr>
          </a:p>
          <a:p>
            <a:pPr algn="ctr">
              <a:lnSpc>
                <a:spcPts val="797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63378" y="753672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4E00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432080" y="7992866"/>
            <a:ext cx="3557630" cy="3080924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9455D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695303" y="3519487"/>
            <a:ext cx="5473553" cy="323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520"/>
              </a:lnSpc>
              <a:spcBef>
                <a:spcPct val="0"/>
              </a:spcBef>
            </a:pPr>
            <a:r>
              <a:rPr lang="en-US" sz="7100" spc="-71">
                <a:solidFill>
                  <a:srgbClr val="F4F4F4"/>
                </a:solidFill>
                <a:latin typeface="Fira Sans Medium"/>
              </a:rPr>
              <a:t>What are the main problems?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3478486" y="1252763"/>
            <a:ext cx="4154431" cy="359775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9455D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7765877" y="1028700"/>
            <a:ext cx="4154431" cy="3597757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9455D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225601" y="5217525"/>
            <a:ext cx="4158755" cy="3601501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9455D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4198011" y="2413466"/>
            <a:ext cx="2715382" cy="1276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1"/>
              </a:lnSpc>
              <a:spcBef>
                <a:spcPct val="0"/>
              </a:spcBef>
            </a:pPr>
            <a:r>
              <a:rPr lang="en-US" sz="4218" spc="-42">
                <a:solidFill>
                  <a:srgbClr val="FFFFFF"/>
                </a:solidFill>
                <a:latin typeface="Fira Sans"/>
              </a:rPr>
              <a:t>Late diagnosis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99107" y="2189404"/>
            <a:ext cx="3087970" cy="1276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1"/>
              </a:lnSpc>
              <a:spcBef>
                <a:spcPct val="0"/>
              </a:spcBef>
            </a:pPr>
            <a:r>
              <a:rPr lang="en-US" sz="4218" spc="-42">
                <a:solidFill>
                  <a:srgbClr val="FFFFFF"/>
                </a:solidFill>
                <a:latin typeface="Fira Sans"/>
              </a:rPr>
              <a:t> Limited accessibility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527963" y="6408676"/>
            <a:ext cx="3554032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6"/>
              </a:lnSpc>
              <a:spcBef>
                <a:spcPct val="0"/>
              </a:spcBef>
            </a:pPr>
            <a:r>
              <a:rPr lang="en-US" sz="3938" spc="-39">
                <a:solidFill>
                  <a:srgbClr val="FFFFFF"/>
                </a:solidFill>
                <a:latin typeface="Fira Sans"/>
              </a:rPr>
              <a:t>Awareness and understanding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2902526" y="3141742"/>
            <a:ext cx="9922511" cy="8592941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4E008C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-3139707" y="-3441332"/>
            <a:ext cx="8336814" cy="7219720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9455D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7590991" y="1467334"/>
            <a:ext cx="1272425" cy="1101926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9F53E5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7520244" y="1674457"/>
            <a:ext cx="1343172" cy="687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71"/>
              </a:lnSpc>
              <a:spcBef>
                <a:spcPct val="0"/>
              </a:spcBef>
            </a:pPr>
            <a:r>
              <a:rPr lang="en-US" sz="4559" spc="-45">
                <a:solidFill>
                  <a:srgbClr val="FFFFFF"/>
                </a:solidFill>
                <a:latin typeface="Fira Sans Medium"/>
              </a:rPr>
              <a:t>1</a:t>
            </a:r>
          </a:p>
        </p:txBody>
      </p:sp>
      <p:grpSp>
        <p:nvGrpSpPr>
          <p:cNvPr name="Group 9" id="9"/>
          <p:cNvGrpSpPr/>
          <p:nvPr/>
        </p:nvGrpSpPr>
        <p:grpSpPr>
          <a:xfrm rot="-10800000">
            <a:off x="7590991" y="3544688"/>
            <a:ext cx="1272425" cy="1101926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9F53E5"/>
            </a:solidFill>
          </p:spPr>
        </p:sp>
      </p:grpSp>
      <p:grpSp>
        <p:nvGrpSpPr>
          <p:cNvPr name="Group 11" id="11"/>
          <p:cNvGrpSpPr/>
          <p:nvPr/>
        </p:nvGrpSpPr>
        <p:grpSpPr>
          <a:xfrm rot="-10800000">
            <a:off x="7626364" y="5766538"/>
            <a:ext cx="1272425" cy="1101926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9F53E5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9340998" y="1723022"/>
            <a:ext cx="8240911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900" spc="-39">
                <a:solidFill>
                  <a:srgbClr val="000000"/>
                </a:solidFill>
                <a:latin typeface="Fira Sans Medium"/>
              </a:rPr>
              <a:t> </a:t>
            </a:r>
            <a:r>
              <a:rPr lang="en-US" sz="3900" spc="-39">
                <a:solidFill>
                  <a:srgbClr val="000000"/>
                </a:solidFill>
                <a:latin typeface="Fira Sans"/>
              </a:rPr>
              <a:t>Facilitate early intervention and care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55617" y="5973662"/>
            <a:ext cx="1343172" cy="687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71"/>
              </a:lnSpc>
              <a:spcBef>
                <a:spcPct val="0"/>
              </a:spcBef>
            </a:pPr>
            <a:r>
              <a:rPr lang="en-US" sz="4559" spc="-45">
                <a:solidFill>
                  <a:srgbClr val="FFFFFF"/>
                </a:solidFill>
                <a:latin typeface="Fira Sans Medium"/>
              </a:rPr>
              <a:t>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555617" y="3751812"/>
            <a:ext cx="1343172" cy="687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71"/>
              </a:lnSpc>
              <a:spcBef>
                <a:spcPct val="0"/>
              </a:spcBef>
            </a:pPr>
            <a:r>
              <a:rPr lang="en-US" sz="4559" spc="-45">
                <a:solidFill>
                  <a:srgbClr val="FFFFFF"/>
                </a:solidFill>
                <a:latin typeface="Fira Sans Medium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61570" y="3848941"/>
            <a:ext cx="8458349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900" spc="-39">
                <a:solidFill>
                  <a:srgbClr val="000000"/>
                </a:solidFill>
                <a:latin typeface="Fira Sans Medium"/>
              </a:rPr>
              <a:t> </a:t>
            </a:r>
            <a:r>
              <a:rPr lang="en-US" sz="3900" spc="-39">
                <a:solidFill>
                  <a:srgbClr val="000000"/>
                </a:solidFill>
                <a:latin typeface="Fira Sans"/>
              </a:rPr>
              <a:t>Enhance well-being and quality of life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40998" y="6070791"/>
            <a:ext cx="6813947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3900" spc="-39">
                <a:solidFill>
                  <a:srgbClr val="000000"/>
                </a:solidFill>
                <a:latin typeface="Fira Sans Medium"/>
              </a:rPr>
              <a:t> </a:t>
            </a:r>
            <a:r>
              <a:rPr lang="en-US" sz="3900" spc="-39">
                <a:solidFill>
                  <a:srgbClr val="000000"/>
                </a:solidFill>
                <a:latin typeface="Fira Sans"/>
              </a:rPr>
              <a:t>Raise awareness about autism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6090533"/>
            <a:ext cx="4709612" cy="777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14"/>
              </a:lnSpc>
              <a:spcBef>
                <a:spcPct val="0"/>
              </a:spcBef>
            </a:pPr>
            <a:r>
              <a:rPr lang="en-US" sz="5095" spc="-50">
                <a:solidFill>
                  <a:srgbClr val="F4F4F4"/>
                </a:solidFill>
                <a:latin typeface="Fira Sans Medium"/>
              </a:rPr>
              <a:t>Our Goals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48406" y="753672"/>
            <a:ext cx="9353223" cy="8779655"/>
            <a:chOff x="0" y="0"/>
            <a:chExt cx="3339396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39396" cy="3134614"/>
            </a:xfrm>
            <a:custGeom>
              <a:avLst/>
              <a:gdLst/>
              <a:ahLst/>
              <a:cxnLst/>
              <a:rect r="r" b="b" t="t" l="l"/>
              <a:pathLst>
                <a:path h="3134614" w="3339396">
                  <a:moveTo>
                    <a:pt x="3339396" y="1567307"/>
                  </a:moveTo>
                  <a:lnTo>
                    <a:pt x="2434521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434393" y="0"/>
                  </a:lnTo>
                  <a:lnTo>
                    <a:pt x="3339396" y="1567307"/>
                  </a:lnTo>
                  <a:close/>
                </a:path>
              </a:pathLst>
            </a:custGeom>
            <a:solidFill>
              <a:srgbClr val="4E008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647187" y="8202784"/>
            <a:ext cx="3315232" cy="2871006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9455D"/>
            </a:solidFill>
          </p:spPr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6806568" y="1638831"/>
          <a:ext cx="10835204" cy="8350646"/>
        </p:xfrm>
        <a:graphic>
          <a:graphicData uri="http://schemas.openxmlformats.org/drawingml/2006/table">
            <a:tbl>
              <a:tblPr/>
              <a:tblGrid>
                <a:gridCol w="5954850"/>
                <a:gridCol w="4880354"/>
              </a:tblGrid>
              <a:tr h="1107583"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</a:tr>
              <a:tr h="141320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866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52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384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005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7928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662417" y="4583284"/>
            <a:ext cx="4436827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59"/>
              </a:lnSpc>
              <a:spcBef>
                <a:spcPct val="0"/>
              </a:spcBef>
            </a:pPr>
            <a:r>
              <a:rPr lang="en-US" sz="4800" spc="-48">
                <a:solidFill>
                  <a:srgbClr val="F4F4F4"/>
                </a:solidFill>
                <a:latin typeface="Fira Sans Medium"/>
              </a:rPr>
              <a:t>Our Solution?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535955" y="1815147"/>
            <a:ext cx="9376430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14"/>
              </a:lnSpc>
              <a:spcBef>
                <a:spcPct val="0"/>
              </a:spcBef>
            </a:pPr>
            <a:r>
              <a:rPr lang="en-US" sz="2845" spc="-28">
                <a:solidFill>
                  <a:srgbClr val="000000"/>
                </a:solidFill>
                <a:latin typeface="Fira Sans"/>
              </a:rPr>
              <a:t>Facial Image Analysis for Early Autism Detection in Children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050953" y="2915684"/>
            <a:ext cx="550733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7"/>
              </a:lnSpc>
              <a:spcBef>
                <a:spcPct val="0"/>
              </a:spcBef>
            </a:pPr>
            <a:r>
              <a:rPr lang="en-US" sz="2172" spc="-21">
                <a:solidFill>
                  <a:srgbClr val="000000"/>
                </a:solidFill>
                <a:latin typeface="Fira Sans Medium"/>
              </a:rPr>
              <a:t>ASD screening solution using facial images and transfer learning-based deep learning techniques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401305" y="3192634"/>
            <a:ext cx="5417602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5"/>
              </a:lnSpc>
              <a:spcBef>
                <a:spcPct val="0"/>
              </a:spcBef>
            </a:pPr>
            <a:r>
              <a:rPr lang="en-US" sz="2279" spc="-22">
                <a:solidFill>
                  <a:srgbClr val="000000"/>
                </a:solidFill>
                <a:latin typeface="Fira Sans Medium"/>
              </a:rPr>
              <a:t>Project Idea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58283" y="7278859"/>
            <a:ext cx="5417602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5"/>
              </a:lnSpc>
              <a:spcBef>
                <a:spcPct val="0"/>
              </a:spcBef>
            </a:pPr>
            <a:r>
              <a:rPr lang="en-US" sz="2279" spc="-22">
                <a:solidFill>
                  <a:srgbClr val="000000"/>
                </a:solidFill>
                <a:latin typeface="Fira Sans Medium"/>
              </a:rPr>
              <a:t>Training / Testing / Validation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401305" y="5878684"/>
            <a:ext cx="5417602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5"/>
              </a:lnSpc>
              <a:spcBef>
                <a:spcPct val="0"/>
              </a:spcBef>
            </a:pPr>
            <a:r>
              <a:rPr lang="en-US" sz="2279" spc="-22">
                <a:solidFill>
                  <a:srgbClr val="000000"/>
                </a:solidFill>
                <a:latin typeface="Fira Sans Medium"/>
              </a:rPr>
              <a:t>Algorithm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401305" y="4592809"/>
            <a:ext cx="5417602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5"/>
              </a:lnSpc>
              <a:spcBef>
                <a:spcPct val="0"/>
              </a:spcBef>
            </a:pPr>
            <a:r>
              <a:rPr lang="en-US" sz="2279" spc="-22">
                <a:solidFill>
                  <a:srgbClr val="000000"/>
                </a:solidFill>
                <a:latin typeface="Fira Sans Medium"/>
              </a:rPr>
              <a:t>Dataset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050953" y="4335634"/>
            <a:ext cx="550733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7"/>
              </a:lnSpc>
              <a:spcBef>
                <a:spcPct val="0"/>
              </a:spcBef>
            </a:pPr>
            <a:r>
              <a:rPr lang="en-US" sz="2172" spc="-21">
                <a:solidFill>
                  <a:srgbClr val="000000"/>
                </a:solidFill>
                <a:latin typeface="Fira Sans Medium"/>
              </a:rPr>
              <a:t>Unique collection of clinically diagnosed children with ASD, including facial images of both autistic and non-autistic children.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489923" y="5754859"/>
            <a:ext cx="5507330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7"/>
              </a:lnSpc>
              <a:spcBef>
                <a:spcPct val="0"/>
              </a:spcBef>
            </a:pPr>
            <a:r>
              <a:rPr lang="en-US" sz="2172" spc="-21">
                <a:solidFill>
                  <a:srgbClr val="000000"/>
                </a:solidFill>
                <a:latin typeface="Fira Sans Medium"/>
              </a:rPr>
              <a:t>CNN, 9Layer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050953" y="6659734"/>
            <a:ext cx="5507330" cy="162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7"/>
              </a:lnSpc>
            </a:pPr>
            <a:r>
              <a:rPr lang="en-US" sz="2172" spc="-21">
                <a:solidFill>
                  <a:srgbClr val="000000"/>
                </a:solidFill>
                <a:latin typeface="Fira Sans Medium"/>
              </a:rPr>
              <a:t>facial images of both autistic and non-autistic children, We split the dataset into three parts: 70% for training, 15% for testing, and 15% for validation.</a:t>
            </a:r>
          </a:p>
          <a:p>
            <a:pPr>
              <a:lnSpc>
                <a:spcPts val="2607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2487030" y="9190428"/>
            <a:ext cx="5417602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5"/>
              </a:lnSpc>
              <a:spcBef>
                <a:spcPct val="0"/>
              </a:spcBef>
            </a:pPr>
            <a:r>
              <a:rPr lang="en-US" sz="2279" spc="-22">
                <a:solidFill>
                  <a:srgbClr val="000000"/>
                </a:solidFill>
                <a:latin typeface="Fira Sans Medium"/>
              </a:rPr>
              <a:t>Accuracy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893974" y="9180903"/>
            <a:ext cx="5507330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7"/>
              </a:lnSpc>
              <a:spcBef>
                <a:spcPct val="0"/>
              </a:spcBef>
            </a:pPr>
            <a:r>
              <a:rPr lang="en-US" sz="2172" spc="-21">
                <a:solidFill>
                  <a:srgbClr val="000000"/>
                </a:solidFill>
                <a:latin typeface="Fira Sans Medium"/>
              </a:rPr>
              <a:t>78.31%</a:t>
            </a:r>
          </a:p>
        </p:txBody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4324962" y="0"/>
            <a:ext cx="10707324" cy="10287000"/>
            <a:chOff x="0" y="0"/>
            <a:chExt cx="3262693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62693" cy="3134614"/>
            </a:xfrm>
            <a:custGeom>
              <a:avLst/>
              <a:gdLst/>
              <a:ahLst/>
              <a:cxnLst/>
              <a:rect r="r" b="b" t="t" l="l"/>
              <a:pathLst>
                <a:path h="3134614" w="3262693">
                  <a:moveTo>
                    <a:pt x="3262693" y="1567307"/>
                  </a:moveTo>
                  <a:lnTo>
                    <a:pt x="2357818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357691" y="0"/>
                  </a:lnTo>
                  <a:lnTo>
                    <a:pt x="3262693" y="1567307"/>
                  </a:lnTo>
                  <a:close/>
                </a:path>
              </a:pathLst>
            </a:custGeom>
            <a:solidFill>
              <a:srgbClr val="FFCDC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485162" y="3739144"/>
            <a:ext cx="8083250" cy="4870394"/>
            <a:chOff x="0" y="0"/>
            <a:chExt cx="2128922" cy="12827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28922" cy="1282737"/>
            </a:xfrm>
            <a:custGeom>
              <a:avLst/>
              <a:gdLst/>
              <a:ahLst/>
              <a:cxnLst/>
              <a:rect r="r" b="b" t="t" l="l"/>
              <a:pathLst>
                <a:path h="1282737" w="2128922">
                  <a:moveTo>
                    <a:pt x="48846" y="0"/>
                  </a:moveTo>
                  <a:lnTo>
                    <a:pt x="2080075" y="0"/>
                  </a:lnTo>
                  <a:cubicBezTo>
                    <a:pt x="2107053" y="0"/>
                    <a:pt x="2128922" y="21869"/>
                    <a:pt x="2128922" y="48846"/>
                  </a:cubicBezTo>
                  <a:lnTo>
                    <a:pt x="2128922" y="1233891"/>
                  </a:lnTo>
                  <a:cubicBezTo>
                    <a:pt x="2128922" y="1246846"/>
                    <a:pt x="2123775" y="1259270"/>
                    <a:pt x="2114615" y="1268431"/>
                  </a:cubicBezTo>
                  <a:cubicBezTo>
                    <a:pt x="2105454" y="1277591"/>
                    <a:pt x="2093030" y="1282737"/>
                    <a:pt x="2080075" y="1282737"/>
                  </a:cubicBezTo>
                  <a:lnTo>
                    <a:pt x="48846" y="1282737"/>
                  </a:lnTo>
                  <a:cubicBezTo>
                    <a:pt x="35892" y="1282737"/>
                    <a:pt x="23467" y="1277591"/>
                    <a:pt x="14307" y="1268431"/>
                  </a:cubicBezTo>
                  <a:cubicBezTo>
                    <a:pt x="5146" y="1259270"/>
                    <a:pt x="0" y="1246846"/>
                    <a:pt x="0" y="1233891"/>
                  </a:cubicBezTo>
                  <a:lnTo>
                    <a:pt x="0" y="48846"/>
                  </a:lnTo>
                  <a:cubicBezTo>
                    <a:pt x="0" y="35892"/>
                    <a:pt x="5146" y="23467"/>
                    <a:pt x="14307" y="14307"/>
                  </a:cubicBezTo>
                  <a:cubicBezTo>
                    <a:pt x="23467" y="5146"/>
                    <a:pt x="35892" y="0"/>
                    <a:pt x="48846" y="0"/>
                  </a:cubicBezTo>
                  <a:close/>
                </a:path>
              </a:pathLst>
            </a:custGeom>
            <a:solidFill>
              <a:srgbClr val="4E008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5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4242507"/>
            <a:ext cx="7017056" cy="3863667"/>
          </a:xfrm>
          <a:custGeom>
            <a:avLst/>
            <a:gdLst/>
            <a:ahLst/>
            <a:cxnLst/>
            <a:rect r="r" b="b" t="t" l="l"/>
            <a:pathLst>
              <a:path h="3863667" w="7017056">
                <a:moveTo>
                  <a:pt x="0" y="0"/>
                </a:moveTo>
                <a:lnTo>
                  <a:pt x="7017056" y="0"/>
                </a:lnTo>
                <a:lnTo>
                  <a:pt x="7017056" y="3863667"/>
                </a:lnTo>
                <a:lnTo>
                  <a:pt x="0" y="38636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556277" y="3739144"/>
            <a:ext cx="7952435" cy="4870394"/>
            <a:chOff x="0" y="0"/>
            <a:chExt cx="2094468" cy="128273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94468" cy="1282737"/>
            </a:xfrm>
            <a:custGeom>
              <a:avLst/>
              <a:gdLst/>
              <a:ahLst/>
              <a:cxnLst/>
              <a:rect r="r" b="b" t="t" l="l"/>
              <a:pathLst>
                <a:path h="1282737" w="2094468">
                  <a:moveTo>
                    <a:pt x="49650" y="0"/>
                  </a:moveTo>
                  <a:lnTo>
                    <a:pt x="2044819" y="0"/>
                  </a:lnTo>
                  <a:cubicBezTo>
                    <a:pt x="2057987" y="0"/>
                    <a:pt x="2070615" y="5231"/>
                    <a:pt x="2079926" y="14542"/>
                  </a:cubicBezTo>
                  <a:cubicBezTo>
                    <a:pt x="2089238" y="23853"/>
                    <a:pt x="2094468" y="36482"/>
                    <a:pt x="2094468" y="49650"/>
                  </a:cubicBezTo>
                  <a:lnTo>
                    <a:pt x="2094468" y="1233087"/>
                  </a:lnTo>
                  <a:cubicBezTo>
                    <a:pt x="2094468" y="1246255"/>
                    <a:pt x="2089238" y="1258884"/>
                    <a:pt x="2079926" y="1268195"/>
                  </a:cubicBezTo>
                  <a:cubicBezTo>
                    <a:pt x="2070615" y="1277506"/>
                    <a:pt x="2057987" y="1282737"/>
                    <a:pt x="2044819" y="1282737"/>
                  </a:cubicBezTo>
                  <a:lnTo>
                    <a:pt x="49650" y="1282737"/>
                  </a:lnTo>
                  <a:cubicBezTo>
                    <a:pt x="36482" y="1282737"/>
                    <a:pt x="23853" y="1277506"/>
                    <a:pt x="14542" y="1268195"/>
                  </a:cubicBezTo>
                  <a:cubicBezTo>
                    <a:pt x="5231" y="1258884"/>
                    <a:pt x="0" y="1246255"/>
                    <a:pt x="0" y="1233087"/>
                  </a:cubicBezTo>
                  <a:lnTo>
                    <a:pt x="0" y="49650"/>
                  </a:lnTo>
                  <a:cubicBezTo>
                    <a:pt x="0" y="36482"/>
                    <a:pt x="5231" y="23853"/>
                    <a:pt x="14542" y="14542"/>
                  </a:cubicBezTo>
                  <a:cubicBezTo>
                    <a:pt x="23853" y="5231"/>
                    <a:pt x="36482" y="0"/>
                    <a:pt x="49650" y="0"/>
                  </a:cubicBezTo>
                  <a:close/>
                </a:path>
              </a:pathLst>
            </a:custGeom>
            <a:solidFill>
              <a:srgbClr val="4E008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5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079921" y="4242507"/>
            <a:ext cx="6905146" cy="3863667"/>
          </a:xfrm>
          <a:custGeom>
            <a:avLst/>
            <a:gdLst/>
            <a:ahLst/>
            <a:cxnLst/>
            <a:rect r="r" b="b" t="t" l="l"/>
            <a:pathLst>
              <a:path h="3863667" w="6905146">
                <a:moveTo>
                  <a:pt x="0" y="0"/>
                </a:moveTo>
                <a:lnTo>
                  <a:pt x="6905146" y="0"/>
                </a:lnTo>
                <a:lnTo>
                  <a:pt x="6905146" y="3863667"/>
                </a:lnTo>
                <a:lnTo>
                  <a:pt x="0" y="38636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337843" y="1804068"/>
            <a:ext cx="11647225" cy="624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4083" spc="-40">
                <a:solidFill>
                  <a:srgbClr val="000000"/>
                </a:solidFill>
                <a:latin typeface="Fira Sans"/>
              </a:rPr>
              <a:t>The Result is Displayed on Our Website as Follows:</a:t>
            </a: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82668" y="4664251"/>
            <a:ext cx="10522665" cy="90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39"/>
              </a:lnSpc>
            </a:pPr>
            <a:r>
              <a:rPr lang="en-US" sz="6399">
                <a:solidFill>
                  <a:srgbClr val="4E008B"/>
                </a:solidFill>
                <a:latin typeface="Garet Bold"/>
              </a:rPr>
              <a:t>Thank You for Listening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-2158183" y="5219700"/>
            <a:ext cx="4985461" cy="4317433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4E008C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2057043" y="8606693"/>
            <a:ext cx="3480308" cy="3013963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9F53E5"/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16380802" y="8340897"/>
            <a:ext cx="3480308" cy="3013963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4E008B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1028700" y="4440911"/>
            <a:ext cx="1798578" cy="1557577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9455D"/>
            </a:solidFill>
          </p:spPr>
        </p:sp>
      </p:grpSp>
      <p:grpSp>
        <p:nvGrpSpPr>
          <p:cNvPr name="Group 11" id="11"/>
          <p:cNvGrpSpPr/>
          <p:nvPr/>
        </p:nvGrpSpPr>
        <p:grpSpPr>
          <a:xfrm rot="-7970147">
            <a:off x="15481513" y="9387120"/>
            <a:ext cx="1798578" cy="1557577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9455D"/>
            </a:solidFill>
          </p:spPr>
        </p:sp>
      </p:grpSp>
      <p:grpSp>
        <p:nvGrpSpPr>
          <p:cNvPr name="Group 13" id="13"/>
          <p:cNvGrpSpPr/>
          <p:nvPr/>
        </p:nvGrpSpPr>
        <p:grpSpPr>
          <a:xfrm rot="-10800000">
            <a:off x="-551113" y="8385027"/>
            <a:ext cx="3378391" cy="2925703"/>
            <a:chOff x="0" y="0"/>
            <a:chExt cx="3619627" cy="313461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9455D"/>
            </a:solid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629818" y="373605"/>
            <a:ext cx="1986781" cy="2027054"/>
          </a:xfrm>
          <a:custGeom>
            <a:avLst/>
            <a:gdLst/>
            <a:ahLst/>
            <a:cxnLst/>
            <a:rect r="r" b="b" t="t" l="l"/>
            <a:pathLst>
              <a:path h="2027054" w="1986781">
                <a:moveTo>
                  <a:pt x="0" y="0"/>
                </a:moveTo>
                <a:lnTo>
                  <a:pt x="1986781" y="0"/>
                </a:lnTo>
                <a:lnTo>
                  <a:pt x="1986781" y="2027054"/>
                </a:lnTo>
                <a:lnTo>
                  <a:pt x="0" y="20270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4405332" y="1028700"/>
            <a:ext cx="3157194" cy="1031863"/>
          </a:xfrm>
          <a:custGeom>
            <a:avLst/>
            <a:gdLst/>
            <a:ahLst/>
            <a:cxnLst/>
            <a:rect r="r" b="b" t="t" l="l"/>
            <a:pathLst>
              <a:path h="1031863" w="3157194">
                <a:moveTo>
                  <a:pt x="0" y="0"/>
                </a:moveTo>
                <a:lnTo>
                  <a:pt x="3157194" y="0"/>
                </a:lnTo>
                <a:lnTo>
                  <a:pt x="3157194" y="1031863"/>
                </a:lnTo>
                <a:lnTo>
                  <a:pt x="0" y="10318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DAFpmYEscUk</dc:identifier>
  <dcterms:modified xsi:type="dcterms:W3CDTF">2011-08-01T06:04:30Z</dcterms:modified>
  <cp:revision>1</cp:revision>
  <dc:title>Dark Green Light Green White Corporate Geometric Company Internal Deck Business Presentation</dc:title>
</cp:coreProperties>
</file>

<file path=docProps/thumbnail.jpeg>
</file>